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37" r:id="rId3"/>
    <p:sldId id="439" r:id="rId4"/>
    <p:sldId id="440" r:id="rId5"/>
    <p:sldId id="438" r:id="rId6"/>
    <p:sldId id="44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39"/>
            <p14:sldId id="440"/>
            <p14:sldId id="438"/>
            <p14:sldId id="441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Monisha S M - Assistant </a:t>
            </a:r>
            <a:r>
              <a:rPr lang="en-US" dirty="0" smtClean="0"/>
              <a:t>Professor </a:t>
            </a:r>
            <a:r>
              <a:rPr lang="en-US" dirty="0" smtClean="0"/>
              <a:t>Computer </a:t>
            </a:r>
            <a:r>
              <a:rPr lang="en-US" dirty="0" smtClean="0"/>
              <a:t>Application </a:t>
            </a:r>
            <a:r>
              <a:rPr lang="en-US" dirty="0" err="1" smtClean="0"/>
              <a:t>dr</a:t>
            </a:r>
            <a:r>
              <a:rPr lang="en-US" dirty="0" err="1" smtClean="0"/>
              <a:t>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Service </a:t>
            </a:r>
            <a:r>
              <a:rPr lang="en-US" b="1" dirty="0" smtClean="0">
                <a:solidFill>
                  <a:srgbClr val="00B0F0"/>
                </a:solidFill>
              </a:rPr>
              <a:t>Models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l </a:t>
            </a:r>
            <a:r>
              <a:rPr lang="en-US" sz="2000" b="1" dirty="0"/>
              <a:t>Infrastructure as a Service: </a:t>
            </a:r>
            <a:r>
              <a:rPr lang="en-US" sz="2000" dirty="0" err="1"/>
              <a:t>IaaS</a:t>
            </a:r>
            <a:r>
              <a:rPr lang="en-US" sz="2000" dirty="0"/>
              <a:t> provides virtual machines, virtual storage, virtual </a:t>
            </a:r>
            <a:r>
              <a:rPr lang="en-US" sz="2000" dirty="0" smtClean="0"/>
              <a:t>infrastructure, and </a:t>
            </a:r>
            <a:r>
              <a:rPr lang="en-US" sz="2000" dirty="0"/>
              <a:t>other hardware assets as resources that clients can provision.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</a:t>
            </a:r>
            <a:r>
              <a:rPr lang="en-US" sz="2000" dirty="0" err="1"/>
              <a:t>IaaS</a:t>
            </a:r>
            <a:r>
              <a:rPr lang="en-US" sz="2000" dirty="0"/>
              <a:t> service provider manages all the infrastructure, while the client is responsible </a:t>
            </a:r>
            <a:r>
              <a:rPr lang="en-US" sz="2000" dirty="0" smtClean="0"/>
              <a:t>for all </a:t>
            </a:r>
            <a:r>
              <a:rPr lang="en-US" sz="2000" dirty="0"/>
              <a:t>other aspects of the deployment. This can include the operating system, </a:t>
            </a:r>
            <a:r>
              <a:rPr lang="en-US" sz="2000" dirty="0" smtClean="0"/>
              <a:t>applications, and </a:t>
            </a:r>
            <a:r>
              <a:rPr lang="en-US" sz="2000" dirty="0"/>
              <a:t>user interactions with the system.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l </a:t>
            </a:r>
            <a:r>
              <a:rPr lang="en-US" sz="2000" b="1" dirty="0"/>
              <a:t>Platform as a Service: </a:t>
            </a:r>
            <a:r>
              <a:rPr lang="en-US" sz="2000" dirty="0" err="1"/>
              <a:t>PaaS</a:t>
            </a:r>
            <a:r>
              <a:rPr lang="en-US" sz="2000" dirty="0"/>
              <a:t> provides virtual machines, operating systems, </a:t>
            </a:r>
            <a:r>
              <a:rPr lang="en-US" sz="2000" dirty="0" smtClean="0"/>
              <a:t>applications, services</a:t>
            </a:r>
            <a:r>
              <a:rPr lang="en-US" sz="2000" dirty="0"/>
              <a:t>, development frameworks, transactions, and control </a:t>
            </a:r>
            <a:r>
              <a:rPr lang="en-US" sz="2000" dirty="0" smtClean="0"/>
              <a:t>structures. The </a:t>
            </a:r>
            <a:r>
              <a:rPr lang="en-US" sz="2000" dirty="0"/>
              <a:t>client can deploy its applications on the cloud infrastructure or use applications </a:t>
            </a:r>
            <a:r>
              <a:rPr lang="en-US" sz="2000" dirty="0" smtClean="0"/>
              <a:t>that were </a:t>
            </a:r>
            <a:r>
              <a:rPr lang="en-US" sz="2000" dirty="0"/>
              <a:t>programmed using languages and tools that are supported by the </a:t>
            </a:r>
            <a:r>
              <a:rPr lang="en-US" sz="2000" dirty="0" err="1"/>
              <a:t>PaaS</a:t>
            </a:r>
            <a:r>
              <a:rPr lang="en-US" sz="2000" dirty="0"/>
              <a:t> service provider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Service Models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service provider manages the cloud infrastructure, the operating systems, and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enabling software. The client is responsible for installing and managing the application that it is deploying</a:t>
            </a:r>
            <a:r>
              <a:rPr lang="en-U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l </a:t>
            </a:r>
            <a:r>
              <a:rPr lang="en-US" sz="2000" b="1" dirty="0"/>
              <a:t>Software as a Service: </a:t>
            </a:r>
            <a:r>
              <a:rPr lang="en-US" sz="2000" dirty="0" err="1"/>
              <a:t>SaaS</a:t>
            </a:r>
            <a:r>
              <a:rPr lang="en-US" sz="2000" dirty="0"/>
              <a:t> is a complete operating environment with applications, </a:t>
            </a:r>
            <a:r>
              <a:rPr lang="en-US" sz="2000" dirty="0" smtClean="0"/>
              <a:t>management, and </a:t>
            </a:r>
            <a:r>
              <a:rPr lang="en-US" sz="2000" dirty="0"/>
              <a:t>the user interface.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In the </a:t>
            </a:r>
            <a:r>
              <a:rPr lang="en-US" sz="2000" dirty="0" err="1"/>
              <a:t>SaaS</a:t>
            </a:r>
            <a:r>
              <a:rPr lang="en-US" sz="2000" dirty="0"/>
              <a:t> model, the application is provided to the client through a thin client </a:t>
            </a:r>
            <a:r>
              <a:rPr lang="en-US" sz="2000" dirty="0" smtClean="0"/>
              <a:t>interface (a </a:t>
            </a:r>
            <a:r>
              <a:rPr lang="en-US" sz="2000" dirty="0"/>
              <a:t>browser, usually), and the customer’s responsibility begins and ends with entering </a:t>
            </a:r>
            <a:r>
              <a:rPr lang="en-US" sz="2000" dirty="0" smtClean="0"/>
              <a:t>and managing </a:t>
            </a:r>
            <a:r>
              <a:rPr lang="en-US" sz="2000" dirty="0"/>
              <a:t>its data and user interaction. Everything from the application down to the </a:t>
            </a:r>
            <a:r>
              <a:rPr lang="en-US" sz="2000" dirty="0" smtClean="0"/>
              <a:t>infrastructure is </a:t>
            </a:r>
            <a:r>
              <a:rPr lang="en-US" sz="2000" dirty="0"/>
              <a:t>the vendor’s responsibility.</a:t>
            </a:r>
            <a:endParaRPr lang="en-US" sz="20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C3EA-4FDB-4358-8506-7B9350EF8EB2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9603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Service Models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The three different service models taken together have come to be known as the SPI model </a:t>
            </a:r>
            <a:r>
              <a:rPr lang="en-US" sz="2000" dirty="0" smtClean="0"/>
              <a:t>of cloud </a:t>
            </a:r>
            <a:r>
              <a:rPr lang="en-US" sz="2000" dirty="0"/>
              <a:t>computing. Many other service models have been mentioned: </a:t>
            </a:r>
            <a:r>
              <a:rPr lang="en-US" sz="2000" dirty="0" err="1"/>
              <a:t>StaaS</a:t>
            </a:r>
            <a:r>
              <a:rPr lang="en-US" sz="2000" dirty="0"/>
              <a:t>, Storage as a </a:t>
            </a:r>
            <a:r>
              <a:rPr lang="en-US" sz="2000" dirty="0" smtClean="0"/>
              <a:t>Service; </a:t>
            </a:r>
            <a:r>
              <a:rPr lang="en-US" sz="2000" dirty="0" err="1" smtClean="0"/>
              <a:t>IdaaS</a:t>
            </a:r>
            <a:r>
              <a:rPr lang="en-US" sz="2000" dirty="0"/>
              <a:t>, Identity as a Service; </a:t>
            </a:r>
            <a:r>
              <a:rPr lang="en-US" sz="2000" dirty="0" err="1"/>
              <a:t>CmaaS</a:t>
            </a:r>
            <a:r>
              <a:rPr lang="en-US" sz="2000" dirty="0"/>
              <a:t>, Compliance as a Service; and so forth. However, the SPI </a:t>
            </a:r>
            <a:r>
              <a:rPr lang="en-US" sz="2000" dirty="0" smtClean="0"/>
              <a:t>services encompass </a:t>
            </a:r>
            <a:r>
              <a:rPr lang="en-US" sz="2000" dirty="0"/>
              <a:t>all the other </a:t>
            </a:r>
            <a:r>
              <a:rPr lang="en-US" sz="2000" dirty="0" smtClean="0"/>
              <a:t>possibilities. It </a:t>
            </a:r>
            <a:r>
              <a:rPr lang="en-US" sz="2000" dirty="0"/>
              <a:t>is useful to think of cloud computing’s service models in terms of a hardware/software </a:t>
            </a:r>
            <a:r>
              <a:rPr lang="en-US" sz="2000" dirty="0" smtClean="0"/>
              <a:t>stack. One </a:t>
            </a:r>
            <a:r>
              <a:rPr lang="en-US" sz="2000" dirty="0"/>
              <a:t>such representation called the Cloud Reference Model is shown in Figure 1.5. At the </a:t>
            </a:r>
            <a:r>
              <a:rPr lang="en-US" sz="2000" dirty="0" smtClean="0"/>
              <a:t>bottom of </a:t>
            </a:r>
            <a:r>
              <a:rPr lang="en-US" sz="2000" dirty="0"/>
              <a:t>the stack is the hardware or infrastructure that comprises the network. As you move upward </a:t>
            </a:r>
            <a:r>
              <a:rPr lang="en-US" sz="2000" dirty="0" smtClean="0"/>
              <a:t>in the </a:t>
            </a:r>
            <a:r>
              <a:rPr lang="en-US" sz="2000" dirty="0"/>
              <a:t>stack, each service model inherits the capabilities of the service model beneath it. </a:t>
            </a:r>
            <a:r>
              <a:rPr lang="en-US" sz="2000" dirty="0" err="1"/>
              <a:t>IaaS</a:t>
            </a:r>
            <a:r>
              <a:rPr lang="en-US" sz="2000" dirty="0"/>
              <a:t> has </a:t>
            </a:r>
            <a:r>
              <a:rPr lang="en-US" sz="2000" dirty="0" smtClean="0"/>
              <a:t>the least </a:t>
            </a:r>
            <a:r>
              <a:rPr lang="en-US" sz="2000" dirty="0"/>
              <a:t>levels of integrated functionality and the lowest levels of integration, and </a:t>
            </a:r>
            <a:r>
              <a:rPr lang="en-US" sz="2000" dirty="0" err="1"/>
              <a:t>SaaS</a:t>
            </a:r>
            <a:r>
              <a:rPr lang="en-US" sz="2000" dirty="0"/>
              <a:t> has the </a:t>
            </a:r>
            <a:r>
              <a:rPr lang="en-US" sz="2000" dirty="0" smtClean="0"/>
              <a:t>most. Examples </a:t>
            </a:r>
            <a:r>
              <a:rPr lang="en-US" sz="2000" dirty="0"/>
              <a:t>of </a:t>
            </a:r>
            <a:r>
              <a:rPr lang="en-US" sz="2000" dirty="0" err="1"/>
              <a:t>IaaS</a:t>
            </a:r>
            <a:r>
              <a:rPr lang="en-US" sz="2000" dirty="0"/>
              <a:t> service providers include:</a:t>
            </a:r>
          </a:p>
          <a:p>
            <a:pPr algn="just">
              <a:lnSpc>
                <a:spcPct val="150000"/>
              </a:lnSpc>
            </a:pPr>
            <a:endParaRPr lang="en-US" sz="20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5FD5-0261-4A14-BBD5-75687162FC3A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4813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Service Models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 l Amazon Elastic Compute Cloud (EC2)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l Eucalyptus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l </a:t>
            </a:r>
            <a:r>
              <a:rPr lang="en-US" sz="2000" dirty="0" err="1" smtClean="0"/>
              <a:t>GoGrid</a:t>
            </a:r>
            <a:endParaRPr lang="en-US" sz="2000" dirty="0" smtClean="0"/>
          </a:p>
          <a:p>
            <a:r>
              <a:rPr lang="en-US" sz="2000" dirty="0"/>
              <a:t>l </a:t>
            </a:r>
            <a:r>
              <a:rPr lang="en-US" sz="2000" dirty="0" err="1"/>
              <a:t>FlexiScale</a:t>
            </a:r>
            <a:endParaRPr lang="en-US" sz="2000" dirty="0"/>
          </a:p>
          <a:p>
            <a:r>
              <a:rPr lang="en-US" sz="2000" dirty="0"/>
              <a:t>l </a:t>
            </a:r>
            <a:r>
              <a:rPr lang="en-US" sz="2000" dirty="0" err="1"/>
              <a:t>Linode</a:t>
            </a:r>
            <a:endParaRPr lang="en-US" sz="2000" dirty="0"/>
          </a:p>
          <a:p>
            <a:r>
              <a:rPr lang="en-US" sz="2000" dirty="0"/>
              <a:t>l </a:t>
            </a:r>
            <a:r>
              <a:rPr lang="en-US" sz="2000" dirty="0" err="1"/>
              <a:t>RackSpace</a:t>
            </a:r>
            <a:r>
              <a:rPr lang="en-US" sz="2000" dirty="0"/>
              <a:t> Cloud</a:t>
            </a:r>
          </a:p>
          <a:p>
            <a:r>
              <a:rPr lang="en-US" sz="2000" dirty="0"/>
              <a:t>l </a:t>
            </a:r>
            <a:r>
              <a:rPr lang="en-US" sz="2000" dirty="0" err="1"/>
              <a:t>Terremark</a:t>
            </a:r>
            <a:endParaRPr lang="en-US" sz="2000" dirty="0"/>
          </a:p>
          <a:p>
            <a:pPr algn="just"/>
            <a:r>
              <a:rPr lang="en-US" sz="2000" dirty="0"/>
              <a:t>All these vendors offer direct access to hardware resources. On Amazon EC2, considered the </a:t>
            </a:r>
            <a:r>
              <a:rPr lang="en-US" sz="2000" dirty="0" smtClean="0"/>
              <a:t>classic </a:t>
            </a:r>
            <a:r>
              <a:rPr lang="en-US" sz="2000" dirty="0" err="1" smtClean="0"/>
              <a:t>IaaS</a:t>
            </a:r>
            <a:r>
              <a:rPr lang="en-US" sz="2000" dirty="0" smtClean="0"/>
              <a:t> </a:t>
            </a:r>
            <a:r>
              <a:rPr lang="en-US" sz="2000" dirty="0"/>
              <a:t>example, a client would provision a computer in the form of a virtual machine image, </a:t>
            </a:r>
            <a:r>
              <a:rPr lang="en-US" sz="2000" dirty="0" smtClean="0"/>
              <a:t>provision storage</a:t>
            </a:r>
            <a:r>
              <a:rPr lang="en-US" sz="2000" dirty="0"/>
              <a:t>, and then go on to install the operating system and applications onto that </a:t>
            </a:r>
            <a:r>
              <a:rPr lang="en-US" sz="2000" dirty="0" smtClean="0"/>
              <a:t>virtual system</a:t>
            </a:r>
            <a:r>
              <a:rPr lang="en-US" sz="2000" dirty="0"/>
              <a:t>. Amazon has a number of operating systems and some enterprise applications that </a:t>
            </a:r>
            <a:r>
              <a:rPr lang="en-US" sz="2000" dirty="0" smtClean="0"/>
              <a:t>they offer </a:t>
            </a:r>
            <a:r>
              <a:rPr lang="en-US" sz="2000" dirty="0"/>
              <a:t>on a rental basis to customers in the form of a number of canned images, but customers are</a:t>
            </a:r>
          </a:p>
          <a:p>
            <a:pPr algn="just"/>
            <a:r>
              <a:rPr lang="en-US" sz="2000" dirty="0"/>
              <a:t>free to install whatever software they want to run. </a:t>
            </a:r>
            <a:endParaRPr lang="en-US" sz="2000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38BF-F0B6-41DF-B5E6-FA839765A0DB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3604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>
                <a:solidFill>
                  <a:srgbClr val="00B0F0"/>
                </a:solidFill>
              </a:rPr>
              <a:t>Service Models</a:t>
            </a:r>
            <a:endParaRPr lang="en-US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endParaRPr lang="en-US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Amazon’s responsibilities as expressed in its Service Level Agreement, which is published on Amazon’s Web site, contractually obligates Amazon to provide a level of performance commensurate with the type of resource chosen, as well as a </a:t>
            </a:r>
            <a:r>
              <a:rPr lang="en-US" sz="2000" dirty="0" smtClean="0"/>
              <a:t>certain level </a:t>
            </a:r>
            <a:r>
              <a:rPr lang="en-US" sz="2000" dirty="0"/>
              <a:t>of reliability as measured by the system’s uptime</a:t>
            </a:r>
            <a:r>
              <a:rPr lang="en-US" sz="2000" dirty="0" smtClean="0"/>
              <a:t>.</a:t>
            </a:r>
          </a:p>
          <a:p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306380" cy="232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F5B6-CDB4-49F6-97A5-18360CB0C793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8236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 Assistant Professor Computer Application </a:t>
            </a:r>
            <a:r>
              <a:rPr lang="en-US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638</Words>
  <Application>Microsoft Office PowerPoint</Application>
  <PresentationFormat>On-screen Show (4:3)</PresentationFormat>
  <Paragraphs>42</Paragraphs>
  <Slides>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Times New Roman</vt:lpstr>
      <vt:lpstr>Office Theme</vt:lpstr>
      <vt:lpstr>Cloud Technology Fundaments 21UCA501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Microsoft account</cp:lastModifiedBy>
  <cp:revision>211</cp:revision>
  <dcterms:created xsi:type="dcterms:W3CDTF">2006-08-16T00:00:00Z</dcterms:created>
  <dcterms:modified xsi:type="dcterms:W3CDTF">2023-08-05T17:58:50Z</dcterms:modified>
</cp:coreProperties>
</file>